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290" r:id="rId2"/>
    <p:sldId id="2289" r:id="rId3"/>
    <p:sldId id="2291" r:id="rId4"/>
    <p:sldId id="2170" r:id="rId5"/>
    <p:sldId id="2043" r:id="rId6"/>
    <p:sldId id="2316" r:id="rId7"/>
    <p:sldId id="2318" r:id="rId8"/>
    <p:sldId id="2338" r:id="rId9"/>
    <p:sldId id="2319" r:id="rId10"/>
    <p:sldId id="2298" r:id="rId11"/>
    <p:sldId id="2339" r:id="rId12"/>
    <p:sldId id="2340" r:id="rId13"/>
    <p:sldId id="2341" r:id="rId14"/>
    <p:sldId id="2295" r:id="rId15"/>
    <p:sldId id="2188" r:id="rId16"/>
    <p:sldId id="2342" r:id="rId17"/>
    <p:sldId id="2221" r:id="rId18"/>
    <p:sldId id="2344" r:id="rId19"/>
    <p:sldId id="2345" r:id="rId20"/>
    <p:sldId id="2346" r:id="rId21"/>
    <p:sldId id="2347" r:id="rId22"/>
    <p:sldId id="2348" r:id="rId23"/>
    <p:sldId id="2349" r:id="rId24"/>
    <p:sldId id="2356" r:id="rId25"/>
    <p:sldId id="2351" r:id="rId26"/>
    <p:sldId id="2352" r:id="rId27"/>
    <p:sldId id="2357" r:id="rId28"/>
    <p:sldId id="2297" r:id="rId29"/>
    <p:sldId id="1910" r:id="rId30"/>
    <p:sldId id="2309" r:id="rId31"/>
    <p:sldId id="1911" r:id="rId32"/>
    <p:sldId id="2310" r:id="rId33"/>
    <p:sldId id="1912" r:id="rId34"/>
    <p:sldId id="2331" r:id="rId35"/>
    <p:sldId id="1913" r:id="rId36"/>
    <p:sldId id="2254" r:id="rId37"/>
    <p:sldId id="1914" r:id="rId38"/>
    <p:sldId id="2311" r:id="rId39"/>
    <p:sldId id="1920" r:id="rId40"/>
    <p:sldId id="2332" r:id="rId41"/>
    <p:sldId id="1922" r:id="rId42"/>
    <p:sldId id="2155" r:id="rId43"/>
    <p:sldId id="1924" r:id="rId44"/>
    <p:sldId id="2358" r:id="rId45"/>
    <p:sldId id="1926" r:id="rId46"/>
    <p:sldId id="2134" r:id="rId47"/>
    <p:sldId id="2037" r:id="rId48"/>
    <p:sldId id="2244" r:id="rId49"/>
    <p:sldId id="2359" r:id="rId50"/>
    <p:sldId id="2361" r:id="rId51"/>
    <p:sldId id="2360" r:id="rId52"/>
    <p:sldId id="2171" r:id="rId53"/>
  </p:sldIdLst>
  <p:sldSz cx="12190413" cy="6859588"/>
  <p:notesSz cx="6858000" cy="9144000"/>
  <p:custDataLst>
    <p:tags r:id="rId56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8" autoAdjust="0"/>
    <p:restoredTop sz="96318" autoAdjust="0"/>
  </p:normalViewPr>
  <p:slideViewPr>
    <p:cSldViewPr showGuides="1">
      <p:cViewPr>
        <p:scale>
          <a:sx n="75" d="100"/>
          <a:sy n="75" d="100"/>
        </p:scale>
        <p:origin x="413" y="216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2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5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40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0413" cy="1727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任意形状 14"/>
          <p:cNvSpPr/>
          <p:nvPr userDrawn="1"/>
        </p:nvSpPr>
        <p:spPr>
          <a:xfrm>
            <a:off x="1" y="1501770"/>
            <a:ext cx="12190412" cy="1501295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9" name="任意多边形 8"/>
          <p:cNvSpPr/>
          <p:nvPr userDrawn="1"/>
        </p:nvSpPr>
        <p:spPr>
          <a:xfrm rot="2222741">
            <a:off x="-143064" y="-128999"/>
            <a:ext cx="935542" cy="910903"/>
          </a:xfrm>
          <a:custGeom>
            <a:avLst/>
            <a:gdLst>
              <a:gd name="connsiteX0" fmla="*/ 0 w 935542"/>
              <a:gd name="connsiteY0" fmla="*/ 389105 h 910903"/>
              <a:gd name="connsiteX1" fmla="*/ 515503 w 935542"/>
              <a:gd name="connsiteY1" fmla="*/ 0 h 910903"/>
              <a:gd name="connsiteX2" fmla="*/ 562043 w 935542"/>
              <a:gd name="connsiteY2" fmla="*/ 4592 h 910903"/>
              <a:gd name="connsiteX3" fmla="*/ 935542 w 935542"/>
              <a:gd name="connsiteY3" fmla="*/ 453097 h 910903"/>
              <a:gd name="connsiteX4" fmla="*/ 467771 w 935542"/>
              <a:gd name="connsiteY4" fmla="*/ 910903 h 910903"/>
              <a:gd name="connsiteX5" fmla="*/ 392791 w 935542"/>
              <a:gd name="connsiteY5" fmla="*/ 910903 h 910903"/>
              <a:gd name="connsiteX6" fmla="*/ 0 w 935542"/>
              <a:gd name="connsiteY6" fmla="*/ 390516 h 91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542" h="910903">
                <a:moveTo>
                  <a:pt x="0" y="389105"/>
                </a:moveTo>
                <a:lnTo>
                  <a:pt x="515503" y="0"/>
                </a:lnTo>
                <a:lnTo>
                  <a:pt x="562043" y="4592"/>
                </a:lnTo>
                <a:cubicBezTo>
                  <a:pt x="775199" y="47281"/>
                  <a:pt x="935542" y="231863"/>
                  <a:pt x="935542" y="453097"/>
                </a:cubicBezTo>
                <a:cubicBezTo>
                  <a:pt x="935542" y="705936"/>
                  <a:pt x="726114" y="910903"/>
                  <a:pt x="467771" y="910903"/>
                </a:cubicBezTo>
                <a:lnTo>
                  <a:pt x="392791" y="910903"/>
                </a:lnTo>
                <a:lnTo>
                  <a:pt x="0" y="390516"/>
                </a:lnTo>
                <a:close/>
              </a:path>
            </a:pathLst>
          </a:cu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8574" y="16625"/>
            <a:ext cx="714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i="1" dirty="0" smtClean="0"/>
              <a:t>易错辨析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6608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png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4.docx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7.docx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__6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9.docx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package" Target="../embeddings/Microsoft_Word___10.docx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11.docx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14.docx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13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3.png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11" Type="http://schemas.openxmlformats.org/officeDocument/2006/relationships/slide" Target="slide3.xml"/><Relationship Id="rId5" Type="http://schemas.openxmlformats.org/officeDocument/2006/relationships/package" Target="../embeddings/Microsoft_Word___15.docx"/><Relationship Id="rId10" Type="http://schemas.openxmlformats.org/officeDocument/2006/relationships/image" Target="../media/image26.emf"/><Relationship Id="rId4" Type="http://schemas.openxmlformats.org/officeDocument/2006/relationships/image" Target="../media/image11.png"/><Relationship Id="rId9" Type="http://schemas.openxmlformats.org/officeDocument/2006/relationships/package" Target="../embeddings/Microsoft_Word___17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__19.doc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4.xml"/><Relationship Id="rId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image" Target="../media/image1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image" Target="../media/image3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31.png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image" Target="../media/image1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image" Target="../media/image3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11.pn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11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33.emf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package" Target="../embeddings/Microsoft_Word___20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5.xml"/><Relationship Id="rId3" Type="http://schemas.openxmlformats.org/officeDocument/2006/relationships/package" Target="../embeddings/Microsoft_Word___21.docx"/><Relationship Id="rId7" Type="http://schemas.openxmlformats.org/officeDocument/2006/relationships/slide" Target="slide33.xml"/><Relationship Id="rId12" Type="http://schemas.openxmlformats.org/officeDocument/2006/relationships/slide" Target="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31.xml"/><Relationship Id="rId11" Type="http://schemas.openxmlformats.org/officeDocument/2006/relationships/slide" Target="slide41.xml"/><Relationship Id="rId5" Type="http://schemas.openxmlformats.org/officeDocument/2006/relationships/slide" Target="slide29.xml"/><Relationship Id="rId15" Type="http://schemas.openxmlformats.org/officeDocument/2006/relationships/image" Target="../media/image35.png"/><Relationship Id="rId10" Type="http://schemas.openxmlformats.org/officeDocument/2006/relationships/slide" Target="slide39.xml"/><Relationship Id="rId4" Type="http://schemas.openxmlformats.org/officeDocument/2006/relationships/image" Target="../media/image34.emf"/><Relationship Id="rId9" Type="http://schemas.openxmlformats.org/officeDocument/2006/relationships/slide" Target="slide37.xml"/><Relationship Id="rId14" Type="http://schemas.openxmlformats.org/officeDocument/2006/relationships/slide" Target="slide4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11.pn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13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36.emf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package" Target="../embeddings/Microsoft_Word___22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5.xml"/><Relationship Id="rId3" Type="http://schemas.openxmlformats.org/officeDocument/2006/relationships/package" Target="../embeddings/Microsoft_Word___23.docx"/><Relationship Id="rId7" Type="http://schemas.openxmlformats.org/officeDocument/2006/relationships/slide" Target="slide33.xml"/><Relationship Id="rId12" Type="http://schemas.openxmlformats.org/officeDocument/2006/relationships/slide" Target="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slide" Target="slide31.xml"/><Relationship Id="rId11" Type="http://schemas.openxmlformats.org/officeDocument/2006/relationships/slide" Target="slide41.xml"/><Relationship Id="rId5" Type="http://schemas.openxmlformats.org/officeDocument/2006/relationships/slide" Target="slide29.xml"/><Relationship Id="rId10" Type="http://schemas.openxmlformats.org/officeDocument/2006/relationships/slide" Target="slide39.xml"/><Relationship Id="rId4" Type="http://schemas.openxmlformats.org/officeDocument/2006/relationships/image" Target="../media/image37.emf"/><Relationship Id="rId9" Type="http://schemas.openxmlformats.org/officeDocument/2006/relationships/slide" Target="slide37.xml"/><Relationship Id="rId14" Type="http://schemas.openxmlformats.org/officeDocument/2006/relationships/slide" Target="slide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11.pn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38.emf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package" Target="../embeddings/Microsoft_Word___24.doc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package" Target="../embeddings/Microsoft_Word___25.docx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40.png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11.pn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17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41.emf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package" Target="../embeddings/Microsoft_Word___26.docx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image" Target="../media/image4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11.pn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18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43.emf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package" Target="../embeddings/Microsoft_Word___27.docx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package" Target="../embeddings/Microsoft_Word___28.docx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19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package" Target="../embeddings/Microsoft_Word___29.docx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11.png"/><Relationship Id="rId18" Type="http://schemas.openxmlformats.org/officeDocument/2006/relationships/image" Target="../media/image46.pn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1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31.docx"/><Relationship Id="rId1" Type="http://schemas.openxmlformats.org/officeDocument/2006/relationships/vmlDrawing" Target="../drawings/vmlDrawing20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47.emf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package" Target="../embeddings/Microsoft_Word___30.docx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image" Target="../media/image4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3" Type="http://schemas.openxmlformats.org/officeDocument/2006/relationships/image" Target="../media/image11.png"/><Relationship Id="rId7" Type="http://schemas.openxmlformats.org/officeDocument/2006/relationships/slide" Target="slide35.xml"/><Relationship Id="rId12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21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1.xml"/><Relationship Id="rId15" Type="http://schemas.openxmlformats.org/officeDocument/2006/relationships/image" Target="../media/image50.emf"/><Relationship Id="rId10" Type="http://schemas.openxmlformats.org/officeDocument/2006/relationships/slide" Target="slide41.xml"/><Relationship Id="rId4" Type="http://schemas.openxmlformats.org/officeDocument/2006/relationships/slide" Target="slide29.xml"/><Relationship Id="rId9" Type="http://schemas.openxmlformats.org/officeDocument/2006/relationships/slide" Target="slide39.xml"/><Relationship Id="rId14" Type="http://schemas.openxmlformats.org/officeDocument/2006/relationships/package" Target="../embeddings/Microsoft_Word___32.docx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image" Target="../media/image5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52.png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image" Target="../media/image1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11.pn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2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53.emf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package" Target="../embeddings/Microsoft_Word___33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package" Target="../embeddings/Microsoft_Word___34.docx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51.png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image" Target="../media/image5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11.pn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1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24.v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55.emf"/><Relationship Id="rId10" Type="http://schemas.openxmlformats.org/officeDocument/2006/relationships/slide" Target="slide43.xml"/><Relationship Id="rId4" Type="http://schemas.openxmlformats.org/officeDocument/2006/relationships/slide" Target="slide31.xml"/><Relationship Id="rId9" Type="http://schemas.openxmlformats.org/officeDocument/2006/relationships/slide" Target="slide41.xml"/><Relationship Id="rId14" Type="http://schemas.openxmlformats.org/officeDocument/2006/relationships/package" Target="../embeddings/Microsoft_Word___35.docx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08" y="2046515"/>
            <a:ext cx="4917600" cy="27661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70635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DIERZHANG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0799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 smtClean="0">
                <a:solidFill>
                  <a:schemeClr val="bg1"/>
                </a:solidFill>
              </a:rPr>
              <a:t>二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880" y="2566670"/>
            <a:ext cx="6120462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52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2</a:t>
            </a:r>
            <a:r>
              <a:rPr lang="zh-CN" altLang="zh-CN" sz="52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　简谐运动的描述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0206" y="631007"/>
            <a:ext cx="11250000" cy="4022923"/>
            <a:chOff x="471000" y="934424"/>
            <a:chExt cx="11250000" cy="4022923"/>
          </a:xfrm>
        </p:grpSpPr>
        <p:sp>
          <p:nvSpPr>
            <p:cNvPr id="6" name="圆角矩形 5"/>
            <p:cNvSpPr/>
            <p:nvPr/>
          </p:nvSpPr>
          <p:spPr>
            <a:xfrm>
              <a:off x="471000" y="1094414"/>
              <a:ext cx="11250000" cy="3862933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35520" y="909446"/>
            <a:ext cx="10719373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只完成半个全振动，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是半个全振动，用时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振动周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期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，振幅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 s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 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小球经过的路程为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 cm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pc="-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开始经过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，小球处在最大位移处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Picture 2" descr="2-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07" y="1197546"/>
            <a:ext cx="3125232" cy="9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80946"/>
              </p:ext>
            </p:extLst>
          </p:nvPr>
        </p:nvGraphicFramePr>
        <p:xfrm>
          <a:off x="3592562" y="2088895"/>
          <a:ext cx="1206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6" name="文档" r:id="rId5" imgW="1206779" imgH="992300" progId="Word.Document.12">
                  <p:embed/>
                </p:oleObj>
              </mc:Choice>
              <mc:Fallback>
                <p:oleObj name="文档" r:id="rId5" imgW="1206779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2562" y="2088895"/>
                        <a:ext cx="12065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60211"/>
              </p:ext>
            </p:extLst>
          </p:nvPr>
        </p:nvGraphicFramePr>
        <p:xfrm>
          <a:off x="2638822" y="2960713"/>
          <a:ext cx="1206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7" name="文档" r:id="rId7" imgW="1206779" imgH="993742" progId="Word.Document.12">
                  <p:embed/>
                </p:oleObj>
              </mc:Choice>
              <mc:Fallback>
                <p:oleObj name="文档" r:id="rId7" imgW="1206779" imgH="993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8822" y="2960713"/>
                        <a:ext cx="12065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2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00074"/>
            <a:ext cx="11412000" cy="324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一质点做简谐运动，其位移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的关系图像如图所示，由图可知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质点振动的频率是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Hz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，振幅是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质点经过每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通过的路程总是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内，质点通过的路程为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时，质点的振幅为零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08112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243153" y="282630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87042" name="Picture 2" descr="2-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22" y="1827715"/>
            <a:ext cx="2952293" cy="21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0206" y="405458"/>
            <a:ext cx="11250000" cy="5607099"/>
            <a:chOff x="471000" y="934424"/>
            <a:chExt cx="11250000" cy="5607099"/>
          </a:xfrm>
        </p:grpSpPr>
        <p:sp>
          <p:nvSpPr>
            <p:cNvPr id="6" name="圆角矩形 5"/>
            <p:cNvSpPr/>
            <p:nvPr/>
          </p:nvSpPr>
          <p:spPr>
            <a:xfrm>
              <a:off x="471000" y="1094414"/>
              <a:ext cx="11250000" cy="5447109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35520" y="683897"/>
            <a:ext cx="107193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由题图可以直接看出振幅为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，周期为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0.25 Hz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周期内通过的路程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不一定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等于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一个振幅，故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时质点在正向最大位移处，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质点通过的路程为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振幅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为质点偏离平衡位置的最大距离，与质点的位移有本质的区别，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时，质点的位移为零，但振幅仍为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513286"/>
              </p:ext>
            </p:extLst>
          </p:nvPr>
        </p:nvGraphicFramePr>
        <p:xfrm>
          <a:off x="3051820" y="1855143"/>
          <a:ext cx="1206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50" name="文档" r:id="rId4" imgW="1206779" imgH="993742" progId="Word.Document.12">
                  <p:embed/>
                </p:oleObj>
              </mc:Choice>
              <mc:Fallback>
                <p:oleObj name="文档" r:id="rId4" imgW="1206779" imgH="993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1820" y="1855143"/>
                        <a:ext cx="12065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07875"/>
              </p:ext>
            </p:extLst>
          </p:nvPr>
        </p:nvGraphicFramePr>
        <p:xfrm>
          <a:off x="7122368" y="3143043"/>
          <a:ext cx="1206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51" name="文档" r:id="rId6" imgW="1206779" imgH="995185" progId="Word.Document.12">
                  <p:embed/>
                </p:oleObj>
              </mc:Choice>
              <mc:Fallback>
                <p:oleObj name="文档" r:id="rId6" imgW="1206779" imgH="995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2368" y="3143043"/>
                        <a:ext cx="12065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2-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954042"/>
            <a:ext cx="2952293" cy="21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80703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内路程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内路程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361751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拓展</a:t>
              </a:r>
              <a:endParaRPr lang="zh-CN" altLang="en-US" sz="1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583038" y="129594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大于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94886" y="131499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小于</a:t>
            </a:r>
            <a:endParaRPr lang="zh-CN" altLang="en-US" dirty="0"/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5079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35846"/>
            <a:ext cx="69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简谐运动的相位、表达式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405458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概念：物理学中把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叫作相位，其中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的相位，叫初相位，或初相。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意义：描述做简谐运动的物体某时刻在一个运动周期中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相位差：两个具有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简谐运动的相位的差值，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endParaRPr lang="en-US" altLang="zh-CN" sz="2800" kern="100" baseline="-250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，常说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的相位比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，或者说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的相位比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，表明两个物体运动步调相同，即同相。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，表明两个物体运动步调相反，即反相。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9914" y="1135063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ωt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59502" y="119826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10432" y="244073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状态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30080" y="307927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58088" y="3027422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44605" y="37178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超前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46336" y="373687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落后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543516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简谐运动的表达式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en-US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表示振动物体在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时刻离开平衡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为圆频率，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为简谐运动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表达式反映了做简谐运动的物体的位移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的变化规律。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从表达式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体会简谐运动的周期性。当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nT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，振子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相同，每经过周期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完成一次全振动。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015579"/>
              </p:ext>
            </p:extLst>
          </p:nvPr>
        </p:nvGraphicFramePr>
        <p:xfrm>
          <a:off x="4065761" y="1125538"/>
          <a:ext cx="9969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5" name="文档" r:id="rId3" imgW="997311" imgH="1144823" progId="Word.Document.12">
                  <p:embed/>
                </p:oleObj>
              </mc:Choice>
              <mc:Fallback>
                <p:oleObj name="文档" r:id="rId3" imgW="997311" imgH="11448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5761" y="1125538"/>
                        <a:ext cx="996950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486694" y="19514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48179" y="195526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振幅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34536" y="196094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87694" y="196094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初相位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39452"/>
              </p:ext>
            </p:extLst>
          </p:nvPr>
        </p:nvGraphicFramePr>
        <p:xfrm>
          <a:off x="7028755" y="3664868"/>
          <a:ext cx="10731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6" name="文档" r:id="rId5" imgW="1073612" imgH="1096867" progId="Word.Document.12">
                  <p:embed/>
                </p:oleObj>
              </mc:Choice>
              <mc:Fallback>
                <p:oleObj name="文档" r:id="rId5" imgW="1073612" imgH="1096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28755" y="3664868"/>
                        <a:ext cx="1073150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6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58918"/>
            <a:ext cx="1141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广州市第六中学月考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做简谐运动的振动位移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3sin(100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做简谐运动的振动位移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5sin(100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。以下说法正确的是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的振幅是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的振幅是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的周期相等，为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振动的频率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等于物体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振动的频率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的相位始终超前物体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39966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233628" y="388129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233628" y="4545083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132505"/>
              </p:ext>
            </p:extLst>
          </p:nvPr>
        </p:nvGraphicFramePr>
        <p:xfrm>
          <a:off x="2206774" y="1216995"/>
          <a:ext cx="8255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75" name="文档" r:id="rId3" imgW="825994" imgH="1192419" progId="Word.Document.12">
                  <p:embed/>
                </p:oleObj>
              </mc:Choice>
              <mc:Fallback>
                <p:oleObj name="文档" r:id="rId3" imgW="825994" imgH="11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774" y="1216995"/>
                        <a:ext cx="8255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023459"/>
              </p:ext>
            </p:extLst>
          </p:nvPr>
        </p:nvGraphicFramePr>
        <p:xfrm>
          <a:off x="10324628" y="1226519"/>
          <a:ext cx="8255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76" name="文档" r:id="rId5" imgW="825994" imgH="1194222" progId="Word.Document.12">
                  <p:embed/>
                </p:oleObj>
              </mc:Choice>
              <mc:Fallback>
                <p:oleObj name="文档" r:id="rId5" imgW="825994" imgH="1194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24628" y="1226519"/>
                        <a:ext cx="8255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118687"/>
              </p:ext>
            </p:extLst>
          </p:nvPr>
        </p:nvGraphicFramePr>
        <p:xfrm>
          <a:off x="6364188" y="4399409"/>
          <a:ext cx="8255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77" name="文档" r:id="rId7" imgW="825994" imgH="1194222" progId="Word.Document.12">
                  <p:embed/>
                </p:oleObj>
              </mc:Choice>
              <mc:Fallback>
                <p:oleObj name="文档" r:id="rId7" imgW="825994" imgH="1194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64188" y="4399409"/>
                        <a:ext cx="8255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70206" y="775023"/>
            <a:ext cx="11250000" cy="3734891"/>
            <a:chOff x="471000" y="934424"/>
            <a:chExt cx="11250000" cy="3734891"/>
          </a:xfrm>
        </p:grpSpPr>
        <p:sp>
          <p:nvSpPr>
            <p:cNvPr id="14" name="圆角矩形 13"/>
            <p:cNvSpPr/>
            <p:nvPr/>
          </p:nvSpPr>
          <p:spPr>
            <a:xfrm>
              <a:off x="471000" y="1094414"/>
              <a:ext cx="11250000" cy="3574901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04425" y="1107239"/>
            <a:ext cx="1078156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的振幅分别是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44025"/>
              </p:ext>
            </p:extLst>
          </p:nvPr>
        </p:nvGraphicFramePr>
        <p:xfrm>
          <a:off x="784225" y="1857350"/>
          <a:ext cx="10660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34" name="文档" r:id="rId4" imgW="10660418" imgH="1059252" progId="Word.Document.12">
                  <p:embed/>
                </p:oleObj>
              </mc:Choice>
              <mc:Fallback>
                <p:oleObj name="文档" r:id="rId4" imgW="10660418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225" y="1857350"/>
                        <a:ext cx="10660062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704425" y="2681139"/>
            <a:ext cx="1078156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297467"/>
              </p:ext>
            </p:extLst>
          </p:nvPr>
        </p:nvGraphicFramePr>
        <p:xfrm>
          <a:off x="781050" y="3552825"/>
          <a:ext cx="106489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35" name="文档" r:id="rId6" imgW="10660418" imgH="1059252" progId="Word.Document.12">
                  <p:embed/>
                </p:oleObj>
              </mc:Choice>
              <mc:Fallback>
                <p:oleObj name="文档" r:id="rId6" imgW="10660418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050" y="3552825"/>
                        <a:ext cx="106489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0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53695"/>
            <a:ext cx="72901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甲、乙两个弹簧振子均做简谐运动，甲的振幅为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，乙的振幅为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，它们的周期都是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时，甲的位移为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；乙的位移为－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。如图所示为甲的振动图像。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试在图中画出乙的振动图像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画出一个周期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3474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92165" name="Picture 5" descr="2-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37" y="904291"/>
            <a:ext cx="3828317" cy="23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89206" y="3917445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2854960" y="2465293"/>
            <a:ext cx="8568838" cy="28271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知道振幅、周期和频率的概念，知道全振动的含义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了解初相和相位差的概念以及相位的物理意义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难点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知道简谐运动的表达式及各物理量的物理意义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能依据简谐运动的表达式描绘振动图像，会根据简谐运动图像写出其表达式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重难点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70206" y="991047"/>
            <a:ext cx="11250000" cy="3446859"/>
            <a:chOff x="471000" y="934424"/>
            <a:chExt cx="11250000" cy="3446859"/>
          </a:xfrm>
        </p:grpSpPr>
        <p:sp>
          <p:nvSpPr>
            <p:cNvPr id="14" name="圆角矩形 13"/>
            <p:cNvSpPr/>
            <p:nvPr/>
          </p:nvSpPr>
          <p:spPr>
            <a:xfrm>
              <a:off x="471000" y="1094414"/>
              <a:ext cx="11250000" cy="3286869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04425" y="1323263"/>
            <a:ext cx="1078156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乙的振动图像如图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3190" name="Picture 6" descr="2-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48" y="1917626"/>
            <a:ext cx="3828317" cy="227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9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29047"/>
            <a:ext cx="6714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写出甲、乙两个振子的振动方程并求出相位差。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1767631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Picture 6" descr="2-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50" y="405458"/>
            <a:ext cx="3828317" cy="227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70206" y="2754445"/>
            <a:ext cx="11250000" cy="3215581"/>
            <a:chOff x="471000" y="934424"/>
            <a:chExt cx="11250000" cy="3215581"/>
          </a:xfrm>
        </p:grpSpPr>
        <p:sp>
          <p:nvSpPr>
            <p:cNvPr id="10" name="圆角矩形 9"/>
            <p:cNvSpPr/>
            <p:nvPr/>
          </p:nvSpPr>
          <p:spPr>
            <a:xfrm>
              <a:off x="471000" y="1094415"/>
              <a:ext cx="11250000" cy="3055590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697636"/>
              </p:ext>
            </p:extLst>
          </p:nvPr>
        </p:nvGraphicFramePr>
        <p:xfrm>
          <a:off x="781050" y="3123613"/>
          <a:ext cx="106489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9" name="文档" r:id="rId5" imgW="10660418" imgH="1059252" progId="Word.Document.12">
                  <p:embed/>
                </p:oleObj>
              </mc:Choice>
              <mc:Fallback>
                <p:oleObj name="文档" r:id="rId5" imgW="10660418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1050" y="3123613"/>
                        <a:ext cx="106489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29910"/>
              </p:ext>
            </p:extLst>
          </p:nvPr>
        </p:nvGraphicFramePr>
        <p:xfrm>
          <a:off x="781050" y="4912750"/>
          <a:ext cx="106489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0" name="文档" r:id="rId7" imgW="10660418" imgH="1059252" progId="Word.Document.12">
                  <p:embed/>
                </p:oleObj>
              </mc:Choice>
              <mc:Fallback>
                <p:oleObj name="文档" r:id="rId7" imgW="10660418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1050" y="4912750"/>
                        <a:ext cx="106489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86745"/>
              </p:ext>
            </p:extLst>
          </p:nvPr>
        </p:nvGraphicFramePr>
        <p:xfrm>
          <a:off x="781050" y="4023502"/>
          <a:ext cx="106489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1" name="文档" r:id="rId9" imgW="10660418" imgH="1059252" progId="Word.Document.12">
                  <p:embed/>
                </p:oleObj>
              </mc:Choice>
              <mc:Fallback>
                <p:oleObj name="文档" r:id="rId9" imgW="10660418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1050" y="4023502"/>
                        <a:ext cx="106489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>
            <a:hlinkClick r:id="rId11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603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35846"/>
            <a:ext cx="69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简谐运动的周期性与对称性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35465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538292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简谐运动是一种周期性的运动，简谐运动的物理量随时间周期性变化，如图所示，物体在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两点间做简谐运动，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点为平衡位置，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9330" name="Picture 2" descr="2-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56" y="2075371"/>
            <a:ext cx="3004300" cy="4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89206" y="2698532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时间的对称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物体来回通过相同两点间的时间相等，即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物体经过关于平衡位置对称的等长的两段路程的时间相等，图中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2-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56" y="430369"/>
            <a:ext cx="3004300" cy="4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89206" y="1053530"/>
            <a:ext cx="11412000" cy="518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速度的对称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物体连续两次经过同一点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的速度大小相等，方向相反。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物体经过关于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点对称的两点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时，速度大小相等，方向可能相同，也可能相反。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位移的对称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物体经过同一点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时，位移相同。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物体经过关于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点对称的两点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时，位移大小相等、方向相反。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67305"/>
              </p:ext>
            </p:extLst>
          </p:nvPr>
        </p:nvGraphicFramePr>
        <p:xfrm>
          <a:off x="497632" y="2865462"/>
          <a:ext cx="81295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7" name="文档" r:id="rId3" imgW="8128922" imgH="1067926" progId="Word.Document.12">
                  <p:embed/>
                </p:oleObj>
              </mc:Choice>
              <mc:Fallback>
                <p:oleObj name="文档" r:id="rId3" imgW="8128922" imgH="1067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632" y="2865462"/>
                        <a:ext cx="8129587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89206" y="831552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沈阳市高一期中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弹簧振子做简谐运动，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为平衡位置，从它经过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点时开始计时，经过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第一次到达点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，再经过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第二次到达点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，则弹簧振子的周期可能为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012600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5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243915" y="291766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4406992" y="289861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905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70206" y="621482"/>
            <a:ext cx="11250000" cy="4743003"/>
            <a:chOff x="471000" y="934424"/>
            <a:chExt cx="11250000" cy="4743003"/>
          </a:xfrm>
        </p:grpSpPr>
        <p:sp>
          <p:nvSpPr>
            <p:cNvPr id="14" name="圆角矩形 13"/>
            <p:cNvSpPr/>
            <p:nvPr/>
          </p:nvSpPr>
          <p:spPr>
            <a:xfrm>
              <a:off x="471000" y="1094414"/>
              <a:ext cx="11250000" cy="4583013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505367"/>
              </p:ext>
            </p:extLst>
          </p:nvPr>
        </p:nvGraphicFramePr>
        <p:xfrm>
          <a:off x="770731" y="1034480"/>
          <a:ext cx="1064895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3" name="文档" r:id="rId4" imgW="10660418" imgH="2809695" progId="Word.Document.12">
                  <p:embed/>
                </p:oleObj>
              </mc:Choice>
              <mc:Fallback>
                <p:oleObj name="文档" r:id="rId4" imgW="10660418" imgH="2809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0731" y="1034480"/>
                        <a:ext cx="1064895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310" name="Picture 30" descr="2-3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68" y="3805121"/>
            <a:ext cx="5628477" cy="12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4646612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79561" y="1178496"/>
            <a:ext cx="10544237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周期性造成多解：物体经过同一位置可以对应不同的时刻，物体的位移、加速度相同，而速度可能相同，也可能等大反向，这样就形成简谐运动的多解问题。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对称性造成多解：由于简谐运动具有对称性，因此当物体通过两个对称位置时，其位移大小、加速度大小相同，方向相反，而速度可能相同，也可能等大反向，这种也形成多解问题。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>
            <a:hlinkClick r:id="rId2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2236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406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374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课时对点练</a:t>
            </a:r>
            <a:endParaRPr lang="zh-CN" altLang="zh-CN" sz="4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89206" y="837506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考点一　简谐运动的振幅、周期和频率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石家庄市北华中学高二期末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有一个在光滑水平面内的弹簧振子，第一次用力把弹簧压缩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后释放让它振动，第二次把弹簧压缩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后释放让它振动，弹簧始终在弹性限度内，则先后两次振动的周期之比和振幅之比分别为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基础对点练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62558" y="410834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5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34" name="文本框 33">
            <a:hlinkClick r:id="rId4" action="ppaction://hlinksldjump"/>
          </p:cNvPr>
          <p:cNvSpPr txBox="1"/>
          <p:nvPr/>
        </p:nvSpPr>
        <p:spPr>
          <a:xfrm>
            <a:off x="2853690" y="4824520"/>
            <a:ext cx="194421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zh-CN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课时对点练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内容索引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9" name="文本框 8">
            <a:hlinkClick r:id="rId5" action="ppaction://hlinksldjump"/>
          </p:cNvPr>
          <p:cNvSpPr txBox="1"/>
          <p:nvPr/>
        </p:nvSpPr>
        <p:spPr>
          <a:xfrm>
            <a:off x="2853690" y="2422709"/>
            <a:ext cx="626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一、简谐运动的振幅、周期和频率</a:t>
            </a:r>
          </a:p>
        </p:txBody>
      </p:sp>
      <p:sp>
        <p:nvSpPr>
          <p:cNvPr id="11" name="文本框 10">
            <a:hlinkClick r:id="rId6" action="ppaction://hlinksldjump"/>
          </p:cNvPr>
          <p:cNvSpPr txBox="1"/>
          <p:nvPr/>
        </p:nvSpPr>
        <p:spPr>
          <a:xfrm>
            <a:off x="2853690" y="3223313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二、简谐运动的相位、表达式</a:t>
            </a:r>
          </a:p>
        </p:txBody>
      </p:sp>
      <p:sp>
        <p:nvSpPr>
          <p:cNvPr id="12" name="文本框 11">
            <a:hlinkClick r:id="rId7" action="ppaction://hlinksldjump"/>
          </p:cNvPr>
          <p:cNvSpPr txBox="1"/>
          <p:nvPr/>
        </p:nvSpPr>
        <p:spPr>
          <a:xfrm>
            <a:off x="2853690" y="4023917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三、简谐运动的周期性与对称性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5846" y="1572614"/>
            <a:ext cx="10818721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弹簧的最大压缩量即为振子振动过程中偏离平衡位置的最大距离，即为振幅，故振幅之比为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；而对同一振动系统，其周期由振动系统自身的性质决定，与振幅无关，周期之比为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1246669"/>
            <a:ext cx="11248331" cy="2543165"/>
            <a:chOff x="471835" y="934424"/>
            <a:chExt cx="11248331" cy="2543165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4"/>
              <a:ext cx="11248331" cy="2383175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7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77466"/>
            <a:ext cx="11412000" cy="45732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厦门市第一中学月考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如图所示，弹簧振子在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间振动，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为平衡位置，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。若小球从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的运动时间为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完成一次全振动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振动周期是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，振幅是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经过两次全振动，小球通过的路程是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，小球通过的路程是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61923" y="3082447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22882" name="Picture 2" descr="2-3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76" y="2283554"/>
            <a:ext cx="3178810" cy="9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176" y="549474"/>
            <a:ext cx="108100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间振动，小球从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再经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回到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，完成一个全振动，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经历的时间为半个周期，所以振动周期为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，小球在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两点间做简谐运动，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是平衡位置，则振幅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经过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两次全振动，小球通过的路程是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开始经过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，小球运动的时间是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个周期，通过的路程为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261442"/>
            <a:ext cx="11248331" cy="5616624"/>
            <a:chOff x="471835" y="934424"/>
            <a:chExt cx="11248331" cy="5616624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4"/>
              <a:ext cx="11248331" cy="545663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4" name="Picture 2" descr="2-3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72" y="693490"/>
            <a:ext cx="3178810" cy="9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2146" y="1053530"/>
            <a:ext cx="11526120" cy="33771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如图所示是一做简谐运动的物体的振动图像，下列说法正确的是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物体的振动周期是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内物体的位移是－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物体的振动频率为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 Hz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物体的振幅是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196991" y="235829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196991" y="301498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196991" y="367166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23906" name="Picture 2" descr="2-3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1914776"/>
            <a:ext cx="4265874" cy="239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177" y="837506"/>
            <a:ext cx="10748554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由题图可知，物体周期为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内，即在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内物体由正向的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处到达平衡位置，故位移为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cm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041" y="549474"/>
            <a:ext cx="11248331" cy="4608512"/>
            <a:chOff x="471835" y="934424"/>
            <a:chExt cx="11248331" cy="4608512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3"/>
              <a:ext cx="11248331" cy="4448523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4772"/>
              </p:ext>
            </p:extLst>
          </p:nvPr>
        </p:nvGraphicFramePr>
        <p:xfrm>
          <a:off x="792163" y="3450114"/>
          <a:ext cx="105060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9" name="文档" r:id="rId14" imgW="10660418" imgH="1130060" progId="Word.Document.12">
                  <p:embed/>
                </p:oleObj>
              </mc:Choice>
              <mc:Fallback>
                <p:oleObj name="文档" r:id="rId14" imgW="10660418" imgH="1130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2163" y="3450114"/>
                        <a:ext cx="105060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690177" y="4294356"/>
            <a:ext cx="1074855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由题图可知，物体的振幅为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7" name="Picture 2" descr="2-3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48" y="2349674"/>
            <a:ext cx="3916848" cy="220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881273"/>
              </p:ext>
            </p:extLst>
          </p:nvPr>
        </p:nvGraphicFramePr>
        <p:xfrm>
          <a:off x="517525" y="2499961"/>
          <a:ext cx="81280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0" name="文档" r:id="rId3" imgW="8128922" imgH="1870942" progId="Word.Document.12">
                  <p:embed/>
                </p:oleObj>
              </mc:Choice>
              <mc:Fallback>
                <p:oleObj name="文档" r:id="rId3" imgW="8128922" imgH="1870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525" y="2499961"/>
                        <a:ext cx="8128000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565905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考点二　简谐运动的相位、表达式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哈尔滨市宾县第二中学高二月考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两个简谐运动图线如图所示，则下列说法正确的是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61923" y="349310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矩形 19"/>
          <p:cNvSpPr/>
          <p:nvPr/>
        </p:nvSpPr>
        <p:spPr>
          <a:xfrm>
            <a:off x="389206" y="4176465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的相位比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的相位超前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的相位比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的相位落后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3527" name="Picture 103" descr="2-3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2553797"/>
            <a:ext cx="3116175" cy="173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837506"/>
            <a:ext cx="11248331" cy="4176464"/>
            <a:chOff x="471835" y="934424"/>
            <a:chExt cx="11248331" cy="4176464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4"/>
              <a:ext cx="11248331" cy="401647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47171"/>
              </p:ext>
            </p:extLst>
          </p:nvPr>
        </p:nvGraphicFramePr>
        <p:xfrm>
          <a:off x="771525" y="1197546"/>
          <a:ext cx="1050607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6" name="文档" r:id="rId14" imgW="10660418" imgH="4224068" progId="Word.Document.12">
                  <p:embed/>
                </p:oleObj>
              </mc:Choice>
              <mc:Fallback>
                <p:oleObj name="文档" r:id="rId14" imgW="10660418" imgH="42240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1525" y="1197546"/>
                        <a:ext cx="10506075" cy="417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03" descr="2-3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607" y="1269554"/>
            <a:ext cx="3116175" cy="173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68069"/>
              </p:ext>
            </p:extLst>
          </p:nvPr>
        </p:nvGraphicFramePr>
        <p:xfrm>
          <a:off x="528638" y="1990725"/>
          <a:ext cx="8015287" cy="36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6" name="文档" r:id="rId3" imgW="8128922" imgH="3741885" progId="Word.Document.12">
                  <p:embed/>
                </p:oleObj>
              </mc:Choice>
              <mc:Fallback>
                <p:oleObj name="文档" r:id="rId3" imgW="8128922" imgH="3741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638" y="1990725"/>
                        <a:ext cx="8015287" cy="367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621110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弹簧振子做简谐运动，振子运动范围为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，周期为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，计时开始时具有正向最大加速度，则它的振动方程是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68364" y="296726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041" y="837506"/>
            <a:ext cx="11248331" cy="3888432"/>
            <a:chOff x="471835" y="934424"/>
            <a:chExt cx="11248331" cy="3888432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372844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643467"/>
              </p:ext>
            </p:extLst>
          </p:nvPr>
        </p:nvGraphicFramePr>
        <p:xfrm>
          <a:off x="842169" y="1333956"/>
          <a:ext cx="10506075" cy="352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6" name="文档" r:id="rId14" imgW="10660418" imgH="3569539" progId="Word.Document.12">
                  <p:embed/>
                </p:oleObj>
              </mc:Choice>
              <mc:Fallback>
                <p:oleObj name="文档" r:id="rId14" imgW="10660418" imgH="35695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2169" y="1333956"/>
                        <a:ext cx="10506075" cy="352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2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2146" y="583029"/>
            <a:ext cx="11451692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如图所示，水平弹簧振子沿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间做简谐运动，坐标原点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为振子的平衡位置，其振动方程为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5sin (10π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)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振子的运动周期是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时，振子位于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时，振子具有最大加速度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31190" y="318329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9240"/>
              </p:ext>
            </p:extLst>
          </p:nvPr>
        </p:nvGraphicFramePr>
        <p:xfrm>
          <a:off x="7389040" y="1159748"/>
          <a:ext cx="771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7" name="文档" r:id="rId13" imgW="778486" imgH="1098669" progId="Word.Document.12">
                  <p:embed/>
                </p:oleObj>
              </mc:Choice>
              <mc:Fallback>
                <p:oleObj name="文档" r:id="rId13" imgW="778486" imgH="1098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89040" y="1159748"/>
                        <a:ext cx="771525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604" name="Picture 84" descr="A23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440" y="2473057"/>
            <a:ext cx="3819806" cy="10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86985" y="3045460"/>
            <a:ext cx="7102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简谐运动的振幅、周期和频率</a:t>
            </a:r>
          </a:p>
        </p:txBody>
      </p:sp>
      <p:sp>
        <p:nvSpPr>
          <p:cNvPr id="4" name="矩形 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0176" y="765498"/>
            <a:ext cx="10810061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由振动方程可知，振幅为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OM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间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的距离是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间的距离是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 cm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1041" y="477466"/>
            <a:ext cx="11248331" cy="5040560"/>
            <a:chOff x="471835" y="934424"/>
            <a:chExt cx="11248331" cy="5040560"/>
          </a:xfrm>
        </p:grpSpPr>
        <p:sp>
          <p:nvSpPr>
            <p:cNvPr id="20" name="圆角矩形 19"/>
            <p:cNvSpPr/>
            <p:nvPr/>
          </p:nvSpPr>
          <p:spPr>
            <a:xfrm>
              <a:off x="471835" y="1094413"/>
              <a:ext cx="11248331" cy="4880571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503213"/>
              </p:ext>
            </p:extLst>
          </p:nvPr>
        </p:nvGraphicFramePr>
        <p:xfrm>
          <a:off x="818281" y="2534330"/>
          <a:ext cx="106489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4" name="文档" r:id="rId14" imgW="10660418" imgH="1130060" progId="Word.Document.12">
                  <p:embed/>
                </p:oleObj>
              </mc:Choice>
              <mc:Fallback>
                <p:oleObj name="文档" r:id="rId14" imgW="10660418" imgH="1130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8281" y="2534330"/>
                        <a:ext cx="1064895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713384" y="3414693"/>
            <a:ext cx="107636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时，代入振动方程可知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，即振子位于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代入得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，即处于平衡位置，振子的加速度为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5" name="Picture 84" descr="A23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15" y="1074311"/>
            <a:ext cx="3819806" cy="10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33450"/>
            <a:ext cx="11412000" cy="48628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考点三　简谐运动的周期性和对称性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大庆市铁人中学高二期末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如图所示，弹簧振子在振动过程中，振子从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历时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，振子经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两点时速度相同，若它从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再回到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的最短时间为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，则该振子的振动频率为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 Hz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B.1.25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Hz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  C.2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Hz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   D.2.5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Hz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2501247" y="444262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24930" name="Picture 2" descr="2-4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40" y="3109158"/>
            <a:ext cx="5248732" cy="12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386408"/>
            <a:ext cx="11248331" cy="5071229"/>
            <a:chOff x="471835" y="934424"/>
            <a:chExt cx="11248331" cy="5071229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4911239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05206" y="2133650"/>
            <a:ext cx="108715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由于振子在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两点的速度相同，则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两点关于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点是对称的，所以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点的时间为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；而从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再回到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的最短时间为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再回到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的最短时间为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到最大位移处的最短时间为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，因此振子的振动周期为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0.8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7132"/>
              </p:ext>
            </p:extLst>
          </p:nvPr>
        </p:nvGraphicFramePr>
        <p:xfrm>
          <a:off x="5792621" y="3944010"/>
          <a:ext cx="57673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5" name="文档" r:id="rId14" imgW="5767763" imgH="1079099" progId="Word.Document.12">
                  <p:embed/>
                </p:oleObj>
              </mc:Choice>
              <mc:Fallback>
                <p:oleObj name="文档" r:id="rId14" imgW="5767763" imgH="1079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92621" y="3944010"/>
                        <a:ext cx="5767387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 descr="2-4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40" y="765498"/>
            <a:ext cx="5248732" cy="12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7890" y="693490"/>
            <a:ext cx="11394632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如图所示，小球以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点为平衡位置在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两点之间做简谐运动，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。小球运动到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点时开始计时，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时小球第一次到达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点。若小球偏离平衡位置的位移随时间的变化规律满足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(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振幅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0.125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时，小球的位移为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270813" y="458255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能力综合练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309305"/>
              </p:ext>
            </p:extLst>
          </p:nvPr>
        </p:nvGraphicFramePr>
        <p:xfrm>
          <a:off x="9726085" y="1886258"/>
          <a:ext cx="11207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7" name="文档" r:id="rId13" imgW="1121121" imgH="1022228" progId="Word.Document.12">
                  <p:embed/>
                </p:oleObj>
              </mc:Choice>
              <mc:Fallback>
                <p:oleObj name="文档" r:id="rId13" imgW="1121121" imgH="10222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26085" y="1886258"/>
                        <a:ext cx="112077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408895"/>
              </p:ext>
            </p:extLst>
          </p:nvPr>
        </p:nvGraphicFramePr>
        <p:xfrm>
          <a:off x="1524000" y="4480243"/>
          <a:ext cx="109696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8" name="文档" r:id="rId15" imgW="1121121" imgH="1024031" progId="Word.Document.12">
                  <p:embed/>
                </p:oleObj>
              </mc:Choice>
              <mc:Fallback>
                <p:oleObj name="文档" r:id="rId15" imgW="1121121" imgH="10240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0" y="4480243"/>
                        <a:ext cx="1096963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750" name="Picture 134" descr="2-4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09" y="3501802"/>
            <a:ext cx="3427793" cy="159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386408"/>
            <a:ext cx="11248331" cy="5203626"/>
            <a:chOff x="471835" y="934424"/>
            <a:chExt cx="11248331" cy="5203626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5043636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59431" y="681871"/>
            <a:ext cx="108715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小球运动到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点时开始计时，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第一次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点，历时半个周期，故周期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振幅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为偏离平衡位置的最大距离，故振幅为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，代入题中位移表达式可得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φ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409178"/>
              </p:ext>
            </p:extLst>
          </p:nvPr>
        </p:nvGraphicFramePr>
        <p:xfrm>
          <a:off x="8121828" y="3141762"/>
          <a:ext cx="11620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9" name="文档" r:id="rId14" imgW="1168629" imgH="1041338" progId="Word.Document.12">
                  <p:embed/>
                </p:oleObj>
              </mc:Choice>
              <mc:Fallback>
                <p:oleObj name="文档" r:id="rId14" imgW="1168629" imgH="1041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21828" y="3141762"/>
                        <a:ext cx="11620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466936"/>
              </p:ext>
            </p:extLst>
          </p:nvPr>
        </p:nvGraphicFramePr>
        <p:xfrm>
          <a:off x="720725" y="3902016"/>
          <a:ext cx="10506075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0" name="文档" r:id="rId16" imgW="10660418" imgH="1582588" progId="Word.Document.12">
                  <p:embed/>
                </p:oleObj>
              </mc:Choice>
              <mc:Fallback>
                <p:oleObj name="文档" r:id="rId16" imgW="10660418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0725" y="3902016"/>
                        <a:ext cx="10506075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134" descr="2-4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827361"/>
            <a:ext cx="3427793" cy="159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1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80851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成都市高一期末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如图所示，可视为质点的小球以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为平衡位置，在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两点间做简谐运动。若从小球经过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点开始计时，在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时刻小球第一次经过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两点间的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图中未画出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时刻小球第二次经过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点，则小球第三次通过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 s  		B.1.3 s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C.1.6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D.1.9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2696951" y="382592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25954" name="Picture 2" descr="2-4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25" y="2784350"/>
            <a:ext cx="4239870" cy="169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477466"/>
            <a:ext cx="11248331" cy="4957910"/>
            <a:chOff x="471835" y="934424"/>
            <a:chExt cx="11248331" cy="4957910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3"/>
              <a:ext cx="11248331" cy="4797921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120" y="765498"/>
            <a:ext cx="66776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，可知小球开始从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点向右运动，小球从平衡位置第一次经过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点用时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，第一次到第二次经过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点用时为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9120" y="2698095"/>
            <a:ext cx="10772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6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6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spc="-6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spc="-6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 s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，故从平衡位置到第一次到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点所用的时间为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-6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endParaRPr lang="en-US" altLang="zh-CN" sz="2800" kern="100" spc="-6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，故周期为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，由题意可知小球第一次到第三次通过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点间隔一个周期，故小球第三次通过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点的时刻为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2089"/>
              </p:ext>
            </p:extLst>
          </p:nvPr>
        </p:nvGraphicFramePr>
        <p:xfrm>
          <a:off x="10096183" y="2595210"/>
          <a:ext cx="20637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7" name="文档" r:id="rId14" imgW="2063726" imgH="1031963" progId="Word.Document.12">
                  <p:embed/>
                </p:oleObj>
              </mc:Choice>
              <mc:Fallback>
                <p:oleObj name="文档" r:id="rId14" imgW="2063726" imgH="10319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096183" y="2595210"/>
                        <a:ext cx="2063750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 descr="2-4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93" y="785818"/>
            <a:ext cx="3994150" cy="159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45037"/>
            <a:ext cx="11412000" cy="260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常州市高二期中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弹簧振子以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点为平衡位置，在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两点间做简谐运动，在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时刻，振子从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未画出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点运动；在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时刻，振子速度第一次变为－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时刻，振子速度第二次变为－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4333088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求弹簧振子的振动周期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9206" y="4997565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 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6978" name="Picture 2" descr="2-4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39" y="2783392"/>
            <a:ext cx="6322335" cy="16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818455"/>
            <a:ext cx="11248331" cy="3547443"/>
            <a:chOff x="471835" y="934424"/>
            <a:chExt cx="11248331" cy="3547443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5"/>
              <a:ext cx="11248331" cy="338745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03962" y="1135062"/>
            <a:ext cx="1078248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弹簧振子在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内的运动示意图如图甲所示，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的对称点，由对称性可得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1.0 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8003" name="Picture 3" descr="2-4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95" y="2528706"/>
            <a:ext cx="3085022" cy="157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188561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，求振子在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内通过的路程；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9206" y="2550093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160 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041" y="3618805"/>
            <a:ext cx="11248331" cy="2115245"/>
            <a:chOff x="471835" y="934424"/>
            <a:chExt cx="11248331" cy="2115245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5"/>
              <a:ext cx="11248331" cy="195525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16190"/>
              </p:ext>
            </p:extLst>
          </p:nvPr>
        </p:nvGraphicFramePr>
        <p:xfrm>
          <a:off x="628650" y="3904615"/>
          <a:ext cx="10933113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7" name="文档" r:id="rId14" imgW="11061984" imgH="1842458" progId="Word.Document.12">
                  <p:embed/>
                </p:oleObj>
              </mc:Choice>
              <mc:Fallback>
                <p:oleObj name="文档" r:id="rId14" imgW="11061984" imgH="18424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8650" y="3904615"/>
                        <a:ext cx="10933113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2" descr="2-4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99" y="213268"/>
            <a:ext cx="6449414" cy="168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386408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概念：振动物体离开平衡位置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距离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意义：振幅是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的物理量，常用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字母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。振动物体运动的范围是振幅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周期和频率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全振动：一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振动过程称为一次全振动。做简谐运动的物体完成一次全振动的时间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总是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周期：做简谐运动的物体完成一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需要的时间，用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表示。在国际单位制中，周期的单位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8707" y="117838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0" y="179787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振动幅度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17099" y="183178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67458" y="244595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两倍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61928" y="372304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18112" y="436816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2180" y="500444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全振动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00675" y="564299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2120727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，以向右为正方向，从振子在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点开始计时，写出弹簧振子位移随时间变化的振动方程，并在给定的坐标系中画出一个周期内的振动图像。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81174"/>
              </p:ext>
            </p:extLst>
          </p:nvPr>
        </p:nvGraphicFramePr>
        <p:xfrm>
          <a:off x="517525" y="4016018"/>
          <a:ext cx="81280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1" name="文档" r:id="rId13" imgW="8128922" imgH="1139649" progId="Word.Document.12">
                  <p:embed/>
                </p:oleObj>
              </mc:Choice>
              <mc:Fallback>
                <p:oleObj name="文档" r:id="rId13" imgW="8128922" imgH="11396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7525" y="4016018"/>
                        <a:ext cx="8128000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/>
          <p:cNvSpPr/>
          <p:nvPr/>
        </p:nvSpPr>
        <p:spPr>
          <a:xfrm>
            <a:off x="389206" y="4860429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解析图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" name="Picture 2" descr="2-4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99" y="213268"/>
            <a:ext cx="6449414" cy="168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2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818455"/>
            <a:ext cx="11248331" cy="3763467"/>
            <a:chOff x="471835" y="934424"/>
            <a:chExt cx="11248331" cy="3763467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5"/>
              <a:ext cx="11248331" cy="360347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205848"/>
              </p:ext>
            </p:extLst>
          </p:nvPr>
        </p:nvGraphicFramePr>
        <p:xfrm>
          <a:off x="771525" y="1095375"/>
          <a:ext cx="71628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2" name="文档" r:id="rId14" imgW="7167328" imgH="3657186" progId="Word.Document.12">
                  <p:embed/>
                </p:oleObj>
              </mc:Choice>
              <mc:Fallback>
                <p:oleObj name="文档" r:id="rId14" imgW="7167328" imgH="3657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1525" y="1095375"/>
                        <a:ext cx="7162800" cy="364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831" name="Picture 47" descr="2-4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69" y="1163487"/>
            <a:ext cx="3147337" cy="26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>
            <a:hlinkClick r:id="rId17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551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08" y="2046515"/>
            <a:ext cx="4917600" cy="27661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549474"/>
            <a:ext cx="11412000" cy="5236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频率：物体完成全振动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比，数值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次数，用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表示。在国际单位制中，频率的单位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，简称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符号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周期和频率的关系：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周期和频率都是表示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物理量，周期越小，频率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表示振动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圆频率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：表示简谐运动的快慢，其与周期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与频率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间的关系式为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8587" y="69337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次数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9765" y="6934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所用时间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83638" y="6827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单位时间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057" y="129382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内完成全振动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75726" y="13128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赫兹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6738" y="19896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赫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65401" y="1979016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Hz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95155"/>
              </p:ext>
            </p:extLst>
          </p:nvPr>
        </p:nvGraphicFramePr>
        <p:xfrm>
          <a:off x="4674096" y="2431207"/>
          <a:ext cx="9493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3" name="文档" r:id="rId3" imgW="949803" imgH="1087492" progId="Word.Document.12">
                  <p:embed/>
                </p:oleObj>
              </mc:Choice>
              <mc:Fallback>
                <p:oleObj name="文档" r:id="rId3" imgW="949803" imgH="1087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4096" y="2431207"/>
                        <a:ext cx="949325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9354616" y="284331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振动快慢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27192" y="348275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00336" y="34781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快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76939" y="41307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805129" y="412223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63081"/>
              </p:ext>
            </p:extLst>
          </p:nvPr>
        </p:nvGraphicFramePr>
        <p:xfrm>
          <a:off x="4141465" y="4663455"/>
          <a:ext cx="9493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4" name="文档" r:id="rId5" imgW="949803" imgH="1089295" progId="Word.Document.12">
                  <p:embed/>
                </p:oleObj>
              </mc:Choice>
              <mc:Fallback>
                <p:oleObj name="文档" r:id="rId5" imgW="949803" imgH="1089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1465" y="4663455"/>
                        <a:ext cx="949325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5772842" y="5066928"/>
            <a:ext cx="64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2π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947808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做简谐运动的物体，一个周期内，路程和振幅有什么定量关系？半个周期呢？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2268141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无论从什么位置开始计时，振动物体在一个周期内通过的路程均为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无论从什么位置开始计时，振动物体在半个周期内通过的路程均为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206" y="4337323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同一个振动系统，振动周期与振幅有关吗？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5071314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一个振动系统的周期有确定的值，由振动系统本身的性质决定，与振幅无关。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41797" y="1053530"/>
            <a:ext cx="11106821" cy="4032448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1810" y="1341562"/>
            <a:ext cx="10646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在简谐运动的过程中，振幅是不断变化的。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振幅是振动物体离开平衡位置的最大距离，它是标量。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振子从离开某位置到重新回到该位置的过程为一次全振动过程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通过的路程一定等于振幅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73913" y="140404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11630" y="20767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06744" y="33312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94132"/>
              </p:ext>
            </p:extLst>
          </p:nvPr>
        </p:nvGraphicFramePr>
        <p:xfrm>
          <a:off x="2710830" y="3804692"/>
          <a:ext cx="10255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" name="文档" r:id="rId3" imgW="1025744" imgH="1068381" progId="Word.Document.12">
                  <p:embed/>
                </p:oleObj>
              </mc:Choice>
              <mc:Fallback>
                <p:oleObj name="文档" r:id="rId3" imgW="1025744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0830" y="3804692"/>
                        <a:ext cx="102552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8039422" y="397760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29945"/>
            <a:ext cx="11412000" cy="4542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江苏省如皋中学高二月考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如图所示，弹簧振子在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间做简谐运动，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为平衡位置，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间距离是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，小球经过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点时开始计时，经过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首次到达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小球做了一次全振动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振动周期为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，振幅是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，小球通过的路程是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，小球处在平衡位置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1099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233628" y="384218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84994" name="Picture 2" descr="2-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2709714"/>
            <a:ext cx="3125232" cy="9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2863</Words>
  <Application>Microsoft Office PowerPoint</Application>
  <PresentationFormat>自定义</PresentationFormat>
  <Paragraphs>493</Paragraphs>
  <Slides>52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69" baseType="lpstr">
      <vt:lpstr>DOUYU Font</vt:lpstr>
      <vt:lpstr>方正中等线简体</vt:lpstr>
      <vt:lpstr>黑体</vt:lpstr>
      <vt:lpstr>华文黑体</vt:lpstr>
      <vt:lpstr>华文细黑</vt:lpstr>
      <vt:lpstr>楷体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7_Office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7033</cp:revision>
  <dcterms:created xsi:type="dcterms:W3CDTF">2014-11-27T01:03:00Z</dcterms:created>
  <dcterms:modified xsi:type="dcterms:W3CDTF">2024-04-28T07:58:41Z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